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6" r:id="rId11"/>
    <p:sldId id="267" r:id="rId12"/>
    <p:sldId id="264" r:id="rId13"/>
    <p:sldId id="269" r:id="rId14"/>
    <p:sldId id="265" r:id="rId15"/>
    <p:sldId id="270" r:id="rId16"/>
    <p:sldId id="271" r:id="rId17"/>
    <p:sldId id="272" r:id="rId18"/>
    <p:sldId id="273" r:id="rId19"/>
    <p:sldId id="275" r:id="rId20"/>
    <p:sldId id="274" r:id="rId21"/>
    <p:sldId id="315" r:id="rId22"/>
    <p:sldId id="279" r:id="rId23"/>
    <p:sldId id="313" r:id="rId24"/>
    <p:sldId id="276" r:id="rId25"/>
    <p:sldId id="277" r:id="rId26"/>
    <p:sldId id="278" r:id="rId27"/>
    <p:sldId id="280" r:id="rId28"/>
    <p:sldId id="282" r:id="rId29"/>
    <p:sldId id="281" r:id="rId30"/>
    <p:sldId id="283" r:id="rId31"/>
    <p:sldId id="314" r:id="rId32"/>
    <p:sldId id="284" r:id="rId33"/>
    <p:sldId id="316" r:id="rId34"/>
    <p:sldId id="285" r:id="rId35"/>
    <p:sldId id="286" r:id="rId36"/>
    <p:sldId id="289" r:id="rId37"/>
    <p:sldId id="295" r:id="rId38"/>
    <p:sldId id="296" r:id="rId39"/>
    <p:sldId id="291" r:id="rId40"/>
    <p:sldId id="293" r:id="rId41"/>
    <p:sldId id="294" r:id="rId42"/>
    <p:sldId id="348" r:id="rId43"/>
    <p:sldId id="347" r:id="rId44"/>
    <p:sldId id="287" r:id="rId45"/>
    <p:sldId id="288" r:id="rId46"/>
    <p:sldId id="292" r:id="rId47"/>
    <p:sldId id="290" r:id="rId48"/>
    <p:sldId id="297" r:id="rId49"/>
    <p:sldId id="300" r:id="rId50"/>
    <p:sldId id="299" r:id="rId51"/>
    <p:sldId id="349" r:id="rId52"/>
    <p:sldId id="303" r:id="rId53"/>
    <p:sldId id="301" r:id="rId54"/>
    <p:sldId id="302" r:id="rId55"/>
    <p:sldId id="298" r:id="rId56"/>
    <p:sldId id="306" r:id="rId57"/>
    <p:sldId id="304" r:id="rId58"/>
    <p:sldId id="305" r:id="rId59"/>
    <p:sldId id="317" r:id="rId60"/>
    <p:sldId id="308" r:id="rId61"/>
    <p:sldId id="309" r:id="rId62"/>
    <p:sldId id="310" r:id="rId63"/>
    <p:sldId id="328" r:id="rId64"/>
    <p:sldId id="311" r:id="rId65"/>
    <p:sldId id="329" r:id="rId66"/>
    <p:sldId id="321" r:id="rId67"/>
    <p:sldId id="318" r:id="rId68"/>
    <p:sldId id="319" r:id="rId69"/>
    <p:sldId id="320" r:id="rId70"/>
    <p:sldId id="312" r:id="rId71"/>
    <p:sldId id="322" r:id="rId72"/>
    <p:sldId id="323" r:id="rId73"/>
    <p:sldId id="324" r:id="rId74"/>
    <p:sldId id="325" r:id="rId75"/>
    <p:sldId id="326" r:id="rId76"/>
    <p:sldId id="327" r:id="rId77"/>
    <p:sldId id="331" r:id="rId78"/>
    <p:sldId id="330" r:id="rId79"/>
    <p:sldId id="333" r:id="rId80"/>
    <p:sldId id="334" r:id="rId81"/>
    <p:sldId id="335" r:id="rId82"/>
    <p:sldId id="332" r:id="rId83"/>
    <p:sldId id="337" r:id="rId84"/>
    <p:sldId id="336" r:id="rId85"/>
    <p:sldId id="339" r:id="rId86"/>
    <p:sldId id="338" r:id="rId87"/>
    <p:sldId id="340" r:id="rId88"/>
    <p:sldId id="341" r:id="rId89"/>
    <p:sldId id="344" r:id="rId90"/>
    <p:sldId id="342" r:id="rId91"/>
    <p:sldId id="343" r:id="rId92"/>
    <p:sldId id="345" r:id="rId93"/>
    <p:sldId id="346" r:id="rId9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6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154613"/>
            <a:ext cx="167640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102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0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65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154613"/>
            <a:ext cx="167640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102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" y="-1"/>
            <a:ext cx="9144000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932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91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8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640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1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2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11694-FB2B-4238-8584-CE5E26BACEED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7BFE3-EF58-42B8-877E-67A067BA6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2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6NvWOKGNnA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6NvWOKGNnA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L6NvWOKGNnA?t=2m43s" TargetMode="Externa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866" y="821589"/>
            <a:ext cx="5121102" cy="47028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82561" y="5782966"/>
            <a:ext cx="4497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Sister City Tour</a:t>
            </a:r>
            <a:r>
              <a:rPr lang="en-US" sz="2400" b="1" dirty="0" smtClean="0">
                <a:hlinkClick r:id="rId3"/>
              </a:rPr>
              <a:t> - </a:t>
            </a:r>
            <a:r>
              <a:rPr lang="en-US" sz="2400" b="1" dirty="0" smtClean="0"/>
              <a:t>January, 2014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028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33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71720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222405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813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34213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9288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26762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Official Sister Cities!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agreement in 2009</a:t>
            </a:r>
            <a:r>
              <a:rPr lang="en-US" dirty="0" smtClean="0"/>
              <a:t>, renewed March, 2014 by Milwaukee Common Council. </a:t>
            </a:r>
            <a:endParaRPr lang="en-US" dirty="0"/>
          </a:p>
        </p:txBody>
      </p:sp>
      <p:pic>
        <p:nvPicPr>
          <p:cNvPr id="7" name="Content Placeholder 8" descr="barrett carrasc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51172" y="3354862"/>
            <a:ext cx="2514600" cy="1833563"/>
          </a:xfrm>
          <a:prstGeom prst="rect">
            <a:avLst/>
          </a:prstGeom>
          <a:effectLst>
            <a:outerShdw blurRad="2921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2" descr="http://www.aporrea.org/imagenes/2006/08/carora-milwauk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972" y="3050062"/>
            <a:ext cx="2867025" cy="2190750"/>
          </a:xfrm>
          <a:prstGeom prst="rect">
            <a:avLst/>
          </a:prstGeom>
          <a:noFill/>
          <a:ln>
            <a:noFill/>
          </a:ln>
          <a:effectLst>
            <a:outerShdw blurRad="292100" dist="381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https://encrypted-tbn3.gstatic.com/images?q=tbn:ANd9GcT8S5W6MWhb8iexuOplJoROxp77wMuWUhTpWH3hR3V09aJzOl0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772" y="4955062"/>
            <a:ext cx="1779588" cy="1317625"/>
          </a:xfrm>
          <a:prstGeom prst="rect">
            <a:avLst/>
          </a:prstGeom>
          <a:noFill/>
          <a:ln>
            <a:noFill/>
          </a:ln>
          <a:effectLst>
            <a:outerShdw blurRad="292100" dist="381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19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666" y="0"/>
            <a:ext cx="10287000" cy="6858000"/>
          </a:xfrm>
        </p:spPr>
      </p:pic>
      <p:sp>
        <p:nvSpPr>
          <p:cNvPr id="7" name="Rectangle 6"/>
          <p:cNvSpPr/>
          <p:nvPr/>
        </p:nvSpPr>
        <p:spPr>
          <a:xfrm>
            <a:off x="506990" y="4672568"/>
            <a:ext cx="85536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Welcoming Committee From </a:t>
            </a:r>
            <a:b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Mayor’s Office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29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4640" y="98854"/>
            <a:ext cx="10138719" cy="6759146"/>
          </a:xfrm>
        </p:spPr>
      </p:pic>
      <p:sp>
        <p:nvSpPr>
          <p:cNvPr id="5" name="Rectangle 4"/>
          <p:cNvSpPr/>
          <p:nvPr/>
        </p:nvSpPr>
        <p:spPr>
          <a:xfrm>
            <a:off x="1583667" y="4919703"/>
            <a:ext cx="4839851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Hector Murillo</a:t>
            </a:r>
          </a:p>
          <a:p>
            <a:pPr algn="ctr"/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Student of </a:t>
            </a:r>
            <a:r>
              <a:rPr lang="en-US" sz="4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Alirio</a:t>
            </a: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Diaz</a:t>
            </a: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linkClick r:id="rId3"/>
              </a:rPr>
              <a:t>.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487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639763"/>
            <a:ext cx="8229600" cy="884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/>
              <a:t>Our Visit with </a:t>
            </a:r>
            <a:r>
              <a:rPr lang="en-US" sz="4800" b="1" dirty="0" err="1" smtClean="0"/>
              <a:t>Misi</a:t>
            </a:r>
            <a:r>
              <a:rPr lang="en-US" sz="4800" dirty="0" err="1" smtClean="0"/>
              <a:t>ó</a:t>
            </a:r>
            <a:r>
              <a:rPr lang="en-US" sz="4800" b="1" dirty="0" err="1" smtClean="0"/>
              <a:t>n</a:t>
            </a:r>
            <a:r>
              <a:rPr lang="en-US" sz="4800" b="1" dirty="0" smtClean="0"/>
              <a:t> Sucre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752600"/>
            <a:ext cx="82296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Social program for </a:t>
            </a:r>
            <a:r>
              <a:rPr lang="en-US" dirty="0"/>
              <a:t>a</a:t>
            </a:r>
            <a:r>
              <a:rPr lang="en-US" dirty="0" smtClean="0"/>
              <a:t>dvancing </a:t>
            </a:r>
            <a:r>
              <a:rPr lang="en-US" dirty="0"/>
              <a:t>a</a:t>
            </a:r>
            <a:r>
              <a:rPr lang="en-US" dirty="0" smtClean="0"/>
              <a:t>dult education</a:t>
            </a:r>
          </a:p>
          <a:p>
            <a:pPr lvl="1"/>
            <a:r>
              <a:rPr lang="en-US" sz="2000" dirty="0" smtClean="0"/>
              <a:t>(one of over 20 missions or social development programs)</a:t>
            </a:r>
            <a:endParaRPr lang="en-US" dirty="0" smtClean="0"/>
          </a:p>
          <a:p>
            <a:r>
              <a:rPr lang="en-US" dirty="0" smtClean="0"/>
              <a:t>Targeted toward most poor and marginalized</a:t>
            </a:r>
          </a:p>
        </p:txBody>
      </p:sp>
      <p:pic>
        <p:nvPicPr>
          <p:cNvPr id="6" name="Picture 2" descr="http://www.aporrea.org/imagenes/2012/gente/graduandos_mision_suc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173" y="3481129"/>
            <a:ext cx="4010025" cy="30384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s://encrypted-tbn0.gstatic.com/images?q=tbn:ANd9GcShCPoLUwOgkBvWAV61Cg0VGaFXSpQQ9uKy7AZNHDMH3kOJAKuiZ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40" y="3236697"/>
            <a:ext cx="2400300" cy="1905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75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430" y="0"/>
            <a:ext cx="10270938" cy="6858000"/>
          </a:xfrm>
        </p:spPr>
      </p:pic>
      <p:sp>
        <p:nvSpPr>
          <p:cNvPr id="5" name="Rectangle 4"/>
          <p:cNvSpPr/>
          <p:nvPr/>
        </p:nvSpPr>
        <p:spPr>
          <a:xfrm>
            <a:off x="658369" y="5488113"/>
            <a:ext cx="77531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12700" dir="2700000" sx="101000" sy="101000" algn="tl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</a:rPr>
              <a:t>We mingle with Journalism class</a:t>
            </a:r>
            <a:endParaRPr lang="en-US" sz="4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12700" dir="2700000" sx="101000" sy="101000" algn="tl" rotWithShape="0">
                  <a:schemeClr val="accent1">
                    <a:lumMod val="20000"/>
                    <a:lumOff val="8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45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537" y="0"/>
            <a:ext cx="10282979" cy="6858000"/>
          </a:xfrm>
        </p:spPr>
      </p:pic>
    </p:spTree>
    <p:extLst>
      <p:ext uri="{BB962C8B-B14F-4D97-AF65-F5344CB8AC3E}">
        <p14:creationId xmlns:p14="http://schemas.microsoft.com/office/powerpoint/2010/main" val="787073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043" y="1245296"/>
            <a:ext cx="6009489" cy="4006325"/>
          </a:xfrm>
        </p:spPr>
      </p:pic>
      <p:sp>
        <p:nvSpPr>
          <p:cNvPr id="5" name="TextBox 4"/>
          <p:cNvSpPr txBox="1"/>
          <p:nvPr/>
        </p:nvSpPr>
        <p:spPr>
          <a:xfrm>
            <a:off x="2360140" y="5313406"/>
            <a:ext cx="4794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Diane Steigerwald | David Thomas</a:t>
            </a:r>
          </a:p>
          <a:p>
            <a:r>
              <a:rPr lang="en-US" sz="2400" dirty="0" smtClean="0"/>
              <a:t>Kathy Raynier | Danny Pneuman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122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742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871597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726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3022735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1065" y="0"/>
            <a:ext cx="10307147" cy="6858000"/>
          </a:xfrm>
        </p:spPr>
      </p:pic>
      <p:sp>
        <p:nvSpPr>
          <p:cNvPr id="9" name="Rectangle 8"/>
          <p:cNvSpPr/>
          <p:nvPr/>
        </p:nvSpPr>
        <p:spPr>
          <a:xfrm>
            <a:off x="1290847" y="5117412"/>
            <a:ext cx="6043322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 Warm Farewell</a:t>
            </a:r>
          </a:p>
          <a:p>
            <a:pPr algn="ctr"/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To Students in </a:t>
            </a:r>
            <a:r>
              <a:rPr lang="en-US" sz="4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Mision</a:t>
            </a: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Sucre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7372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87548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/>
              <a:t>Support for Small Business </a:t>
            </a:r>
            <a:br>
              <a:rPr lang="en-US" b="1" dirty="0" smtClean="0"/>
            </a:br>
            <a:r>
              <a:rPr lang="en-US" b="1" dirty="0" smtClean="0"/>
              <a:t>and </a:t>
            </a:r>
            <a:r>
              <a:rPr lang="en-US" b="1" dirty="0" err="1" smtClean="0"/>
              <a:t>Artisanry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5361"/>
            <a:ext cx="7886700" cy="4051601"/>
          </a:xfrm>
        </p:spPr>
        <p:txBody>
          <a:bodyPr/>
          <a:lstStyle/>
          <a:p>
            <a:r>
              <a:rPr lang="en-US" dirty="0" smtClean="0"/>
              <a:t>Palo de </a:t>
            </a:r>
            <a:r>
              <a:rPr lang="en-US" dirty="0" err="1" smtClean="0"/>
              <a:t>Olor</a:t>
            </a:r>
            <a:r>
              <a:rPr lang="en-US" dirty="0" smtClean="0"/>
              <a:t> – Artisan Community</a:t>
            </a:r>
          </a:p>
          <a:p>
            <a:pPr lvl="1"/>
            <a:r>
              <a:rPr lang="en-US" dirty="0" smtClean="0"/>
              <a:t>Makes Traditional Musical Instruments</a:t>
            </a:r>
          </a:p>
          <a:p>
            <a:r>
              <a:rPr lang="en-US" dirty="0" smtClean="0"/>
              <a:t>Cooperative Agave </a:t>
            </a:r>
            <a:r>
              <a:rPr lang="en-US" dirty="0" err="1" smtClean="0"/>
              <a:t>Cocui</a:t>
            </a:r>
            <a:r>
              <a:rPr lang="en-US" dirty="0" smtClean="0"/>
              <a:t> farm and distillery</a:t>
            </a:r>
          </a:p>
          <a:p>
            <a:pPr lvl="1"/>
            <a:r>
              <a:rPr lang="en-US" dirty="0" smtClean="0"/>
              <a:t>Artisanal traditional beverage</a:t>
            </a:r>
          </a:p>
          <a:p>
            <a:r>
              <a:rPr lang="en-US" dirty="0" err="1" smtClean="0"/>
              <a:t>Bendri</a:t>
            </a:r>
            <a:r>
              <a:rPr lang="en-US" dirty="0" smtClean="0"/>
              <a:t> Cooperative Winery</a:t>
            </a:r>
          </a:p>
          <a:p>
            <a:pPr lvl="1"/>
            <a:r>
              <a:rPr lang="en-US" dirty="0" smtClean="0"/>
              <a:t>Traditional artisanal wines and innovator of efficient cooking 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70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22" y="0"/>
            <a:ext cx="10282979" cy="6858000"/>
          </a:xfrm>
        </p:spPr>
      </p:pic>
      <p:sp>
        <p:nvSpPr>
          <p:cNvPr id="5" name="Rectangle 4"/>
          <p:cNvSpPr/>
          <p:nvPr/>
        </p:nvSpPr>
        <p:spPr>
          <a:xfrm>
            <a:off x="588730" y="5203908"/>
            <a:ext cx="7966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Community of Palo de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Olor</a:t>
            </a:r>
            <a:endParaRPr lang="en-US" sz="54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797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460" y="0"/>
            <a:ext cx="10246941" cy="6858000"/>
          </a:xfrm>
        </p:spPr>
      </p:pic>
      <p:sp>
        <p:nvSpPr>
          <p:cNvPr id="5" name="Rectangle 4"/>
          <p:cNvSpPr/>
          <p:nvPr/>
        </p:nvSpPr>
        <p:spPr>
          <a:xfrm>
            <a:off x="-49329" y="261206"/>
            <a:ext cx="9242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Artisans of Musical Instruments</a:t>
            </a:r>
          </a:p>
        </p:txBody>
      </p:sp>
    </p:spTree>
    <p:extLst>
      <p:ext uri="{BB962C8B-B14F-4D97-AF65-F5344CB8AC3E}">
        <p14:creationId xmlns:p14="http://schemas.microsoft.com/office/powerpoint/2010/main" val="1044586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173" y="0"/>
            <a:ext cx="10359956" cy="6858000"/>
          </a:xfrm>
        </p:spPr>
      </p:pic>
      <p:sp>
        <p:nvSpPr>
          <p:cNvPr id="5" name="Rectangle 4"/>
          <p:cNvSpPr/>
          <p:nvPr/>
        </p:nvSpPr>
        <p:spPr>
          <a:xfrm>
            <a:off x="1146403" y="5611681"/>
            <a:ext cx="60603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Venezuelan </a:t>
            </a:r>
            <a:r>
              <a:rPr lang="en-US" sz="4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Cuatro</a:t>
            </a:r>
            <a:endParaRPr lang="en-US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8664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71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831430" y="5253336"/>
            <a:ext cx="777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Visit to Artisan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Cocui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Farm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1196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601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1483056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69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013886" y="5253336"/>
            <a:ext cx="7405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Tasting at Artisan Winery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4078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You?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354712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Traveled or lived in Latin America?</a:t>
            </a:r>
          </a:p>
          <a:p>
            <a:r>
              <a:rPr lang="en-US" sz="3200" dirty="0" smtClean="0"/>
              <a:t>From Latin America?</a:t>
            </a:r>
          </a:p>
          <a:p>
            <a:r>
              <a:rPr lang="en-US" sz="3200" dirty="0" smtClean="0"/>
              <a:t>From Venezuela?</a:t>
            </a:r>
          </a:p>
          <a:p>
            <a:r>
              <a:rPr lang="en-US" sz="3200" dirty="0" smtClean="0"/>
              <a:t>Traveled in or from other third world countries?</a:t>
            </a:r>
          </a:p>
          <a:p>
            <a:r>
              <a:rPr lang="en-US" sz="3200" dirty="0" smtClean="0"/>
              <a:t>Yet to travel outside the US?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1144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450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689265" y="5253336"/>
            <a:ext cx="6054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Golperos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de Don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Pio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70651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/>
              <a:t>El Sistema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30208"/>
            <a:ext cx="7886700" cy="4351338"/>
          </a:xfrm>
        </p:spPr>
        <p:txBody>
          <a:bodyPr/>
          <a:lstStyle/>
          <a:p>
            <a:r>
              <a:rPr lang="en-US" dirty="0" smtClean="0"/>
              <a:t>In operation for over 37 years</a:t>
            </a:r>
          </a:p>
          <a:p>
            <a:r>
              <a:rPr lang="en-US" dirty="0" smtClean="0"/>
              <a:t>Fights poverty using classical music training</a:t>
            </a:r>
          </a:p>
          <a:p>
            <a:r>
              <a:rPr lang="en-US" dirty="0" smtClean="0"/>
              <a:t>Now a worldwide organization in 31 countries</a:t>
            </a:r>
          </a:p>
          <a:p>
            <a:r>
              <a:rPr lang="en-US" dirty="0" smtClean="0"/>
              <a:t>Oversees 125 youth orchestras in Venezuela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325" y="3513834"/>
            <a:ext cx="4521350" cy="316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565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5591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228480" y="5092704"/>
            <a:ext cx="63581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Performance by </a:t>
            </a:r>
          </a:p>
          <a:p>
            <a:pPr algn="ctr"/>
            <a:r>
              <a:rPr lang="en-US" sz="4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Corora</a:t>
            </a:r>
            <a:r>
              <a:rPr lang="en-US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El Sistema Group</a:t>
            </a:r>
            <a:endParaRPr lang="en-US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34240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/>
              <a:t>Agua De Obispo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54923"/>
            <a:ext cx="7886700" cy="4351338"/>
          </a:xfrm>
        </p:spPr>
        <p:txBody>
          <a:bodyPr/>
          <a:lstStyle/>
          <a:p>
            <a:r>
              <a:rPr lang="en-US" dirty="0" smtClean="0"/>
              <a:t>Rural community outside Caracas</a:t>
            </a:r>
          </a:p>
          <a:p>
            <a:r>
              <a:rPr lang="en-US" dirty="0" smtClean="0"/>
              <a:t>They use Venezuela’s “Communal Council” Law</a:t>
            </a:r>
          </a:p>
          <a:p>
            <a:r>
              <a:rPr lang="en-US" dirty="0" smtClean="0"/>
              <a:t>40,000 Communal Councils in </a:t>
            </a:r>
            <a:r>
              <a:rPr lang="en-US" dirty="0" err="1" smtClean="0"/>
              <a:t>Venzuela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part of Constitutional “Participatory Democracy”</a:t>
            </a:r>
          </a:p>
          <a:p>
            <a:r>
              <a:rPr lang="en-US" dirty="0" smtClean="0"/>
              <a:t>Promotes local control of </a:t>
            </a:r>
            <a:r>
              <a:rPr lang="en-US" dirty="0"/>
              <a:t>p</a:t>
            </a:r>
            <a:r>
              <a:rPr lang="en-US" dirty="0" smtClean="0"/>
              <a:t>ublic resources</a:t>
            </a:r>
            <a:endParaRPr lang="en-US" dirty="0"/>
          </a:p>
          <a:p>
            <a:r>
              <a:rPr lang="en-US" dirty="0" smtClean="0"/>
              <a:t>Sharing resources is an Indigenous tradition</a:t>
            </a:r>
          </a:p>
          <a:p>
            <a:r>
              <a:rPr lang="en-US" dirty="0" smtClean="0"/>
              <a:t>Strong participation from women and youth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747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099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700752" y="261206"/>
            <a:ext cx="7092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Road to Agua de Obispo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60222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667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29135441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380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431530" y="93276"/>
            <a:ext cx="8206797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Agua de Obispo</a:t>
            </a:r>
          </a:p>
          <a:p>
            <a:pPr algn="ctr"/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Welcome from Community Leader</a:t>
            </a:r>
            <a:endParaRPr lang="en-US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8862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385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533664" y="4338936"/>
            <a:ext cx="7723076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Mision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Vivienda</a:t>
            </a:r>
            <a:endParaRPr lang="en-US" sz="54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New Housing to Replace the Old</a:t>
            </a:r>
            <a:endParaRPr lang="en-US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23283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941" y="0"/>
            <a:ext cx="10311260" cy="6858000"/>
          </a:xfrm>
        </p:spPr>
      </p:pic>
    </p:spTree>
    <p:extLst>
      <p:ext uri="{BB962C8B-B14F-4D97-AF65-F5344CB8AC3E}">
        <p14:creationId xmlns:p14="http://schemas.microsoft.com/office/powerpoint/2010/main" val="18701803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051" y="0"/>
            <a:ext cx="10274940" cy="6858000"/>
          </a:xfrm>
        </p:spPr>
      </p:pic>
      <p:sp>
        <p:nvSpPr>
          <p:cNvPr id="5" name="Rectangle 4"/>
          <p:cNvSpPr/>
          <p:nvPr/>
        </p:nvSpPr>
        <p:spPr>
          <a:xfrm>
            <a:off x="2729120" y="5611682"/>
            <a:ext cx="3882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Brick Factory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3575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Latin America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3605"/>
            <a:ext cx="7886700" cy="4351338"/>
          </a:xfrm>
        </p:spPr>
        <p:txBody>
          <a:bodyPr/>
          <a:lstStyle/>
          <a:p>
            <a:pPr lvl="0"/>
            <a:r>
              <a:rPr lang="en-US" dirty="0"/>
              <a:t>Spanish </a:t>
            </a:r>
            <a:r>
              <a:rPr lang="en-US" dirty="0" smtClean="0"/>
              <a:t>Colonies (free 1800 – 1829)</a:t>
            </a:r>
            <a:endParaRPr lang="en-US" dirty="0"/>
          </a:p>
          <a:p>
            <a:pPr lvl="0"/>
            <a:r>
              <a:rPr lang="en-US" dirty="0" smtClean="0"/>
              <a:t>Venezuela Declared Independence </a:t>
            </a:r>
            <a:r>
              <a:rPr lang="en-US" dirty="0"/>
              <a:t>in </a:t>
            </a:r>
            <a:r>
              <a:rPr lang="en-US" dirty="0" smtClean="0"/>
              <a:t>1810</a:t>
            </a:r>
            <a:endParaRPr lang="en-US" dirty="0"/>
          </a:p>
          <a:p>
            <a:pPr lvl="0"/>
            <a:r>
              <a:rPr lang="en-US" dirty="0" smtClean="0"/>
              <a:t>A System </a:t>
            </a:r>
            <a:r>
              <a:rPr lang="en-US" dirty="0"/>
              <a:t>of wealthy landowners dominated economy &amp; </a:t>
            </a:r>
            <a:r>
              <a:rPr lang="en-US" dirty="0" smtClean="0"/>
              <a:t>politics</a:t>
            </a:r>
          </a:p>
          <a:p>
            <a:pPr lvl="0"/>
            <a:r>
              <a:rPr lang="en-US" dirty="0" smtClean="0"/>
              <a:t>Repression of indigenous populations the norm.</a:t>
            </a:r>
            <a:endParaRPr lang="en-US" dirty="0"/>
          </a:p>
          <a:p>
            <a:pPr lvl="0"/>
            <a:r>
              <a:rPr lang="en-US" dirty="0"/>
              <a:t>Poverty, land </a:t>
            </a:r>
            <a:r>
              <a:rPr lang="en-US" dirty="0" smtClean="0"/>
              <a:t>reform, human rights </a:t>
            </a:r>
            <a:r>
              <a:rPr lang="en-US" dirty="0"/>
              <a:t>and democracy are historical and current issues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History of US backed repression and coups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98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2217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2629057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20324821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8647" y="-348343"/>
            <a:ext cx="11125201" cy="7416800"/>
          </a:xfrm>
        </p:spPr>
      </p:pic>
    </p:spTree>
    <p:extLst>
      <p:ext uri="{BB962C8B-B14F-4D97-AF65-F5344CB8AC3E}">
        <p14:creationId xmlns:p14="http://schemas.microsoft.com/office/powerpoint/2010/main" val="148553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212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78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74940" cy="6858000"/>
          </a:xfrm>
        </p:spPr>
      </p:pic>
    </p:spTree>
    <p:extLst>
      <p:ext uri="{BB962C8B-B14F-4D97-AF65-F5344CB8AC3E}">
        <p14:creationId xmlns:p14="http://schemas.microsoft.com/office/powerpoint/2010/main" val="31453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295049" cy="6858000"/>
          </a:xfrm>
        </p:spPr>
      </p:pic>
    </p:spTree>
    <p:extLst>
      <p:ext uri="{BB962C8B-B14F-4D97-AF65-F5344CB8AC3E}">
        <p14:creationId xmlns:p14="http://schemas.microsoft.com/office/powerpoint/2010/main" val="19454869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434" y="-89672"/>
            <a:ext cx="10576552" cy="6947672"/>
          </a:xfrm>
        </p:spPr>
      </p:pic>
      <p:sp>
        <p:nvSpPr>
          <p:cNvPr id="5" name="Rectangle 4"/>
          <p:cNvSpPr/>
          <p:nvPr/>
        </p:nvSpPr>
        <p:spPr>
          <a:xfrm>
            <a:off x="1533330" y="5500471"/>
            <a:ext cx="6366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We Express Gratitude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5876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375" y="0"/>
            <a:ext cx="10315338" cy="6858000"/>
          </a:xfrm>
        </p:spPr>
      </p:pic>
      <p:sp>
        <p:nvSpPr>
          <p:cNvPr id="5" name="Rectangle 4"/>
          <p:cNvSpPr/>
          <p:nvPr/>
        </p:nvSpPr>
        <p:spPr>
          <a:xfrm>
            <a:off x="568538" y="5451043"/>
            <a:ext cx="7665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...and get invited to dance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76912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455" y="0"/>
            <a:ext cx="10287000" cy="6858000"/>
          </a:xfrm>
        </p:spPr>
      </p:pic>
      <p:sp>
        <p:nvSpPr>
          <p:cNvPr id="7" name="Rectangle 6"/>
          <p:cNvSpPr/>
          <p:nvPr/>
        </p:nvSpPr>
        <p:spPr>
          <a:xfrm>
            <a:off x="1395617" y="5438687"/>
            <a:ext cx="6352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 Difficult Goodbye…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43846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888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797695" y="365126"/>
            <a:ext cx="5717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tx2">
                      <a:lumMod val="20000"/>
                      <a:lumOff val="80000"/>
                    </a:schemeClr>
                  </a:outerShdw>
                </a:effectLst>
              </a:rPr>
              <a:t>…So we bring them</a:t>
            </a:r>
          </a:p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tx2">
                      <a:lumMod val="20000"/>
                      <a:lumOff val="80000"/>
                    </a:schemeClr>
                  </a:outerShdw>
                </a:effectLst>
              </a:rPr>
              <a:t>home with us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tx2">
                    <a:lumMod val="20000"/>
                    <a:lumOff val="8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921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Venezuela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49854"/>
            <a:ext cx="8379426" cy="4351338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1929, oil discovered – </a:t>
            </a:r>
            <a:r>
              <a:rPr lang="en-US" sz="2400" dirty="0" smtClean="0"/>
              <a:t>developed </a:t>
            </a:r>
            <a:r>
              <a:rPr lang="en-US" sz="2400" dirty="0"/>
              <a:t>m</a:t>
            </a:r>
            <a:r>
              <a:rPr lang="en-US" sz="2400" dirty="0" smtClean="0"/>
              <a:t>iddle </a:t>
            </a:r>
            <a:r>
              <a:rPr lang="en-US" sz="2400" dirty="0"/>
              <a:t>&amp; upper classes</a:t>
            </a:r>
          </a:p>
          <a:p>
            <a:pPr lvl="0"/>
            <a:r>
              <a:rPr lang="en-US" sz="2400" dirty="0"/>
              <a:t>1989 -1993, Perez </a:t>
            </a:r>
            <a:r>
              <a:rPr lang="en-US" sz="2400" dirty="0" smtClean="0"/>
              <a:t>regime, corruption and </a:t>
            </a:r>
            <a:r>
              <a:rPr lang="en-US" sz="2400" dirty="0"/>
              <a:t>repression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Chavez joined </a:t>
            </a:r>
            <a:r>
              <a:rPr lang="en-US" sz="2400" dirty="0"/>
              <a:t>1992 c</a:t>
            </a:r>
            <a:r>
              <a:rPr lang="en-US" sz="2400" dirty="0" smtClean="0"/>
              <a:t>oup to protest shooting of citizens.</a:t>
            </a:r>
            <a:endParaRPr lang="en-US" sz="2400" dirty="0"/>
          </a:p>
          <a:p>
            <a:pPr lvl="0"/>
            <a:r>
              <a:rPr lang="en-US" sz="2400" dirty="0" smtClean="0"/>
              <a:t>1994 further economic </a:t>
            </a:r>
            <a:r>
              <a:rPr lang="en-US" sz="2400" dirty="0"/>
              <a:t>collapse &amp; repression</a:t>
            </a:r>
          </a:p>
          <a:p>
            <a:pPr lvl="0"/>
            <a:r>
              <a:rPr lang="en-US" sz="2400" dirty="0"/>
              <a:t>1998 Chavez runs and wins on campaign for new constitution</a:t>
            </a:r>
          </a:p>
          <a:p>
            <a:pPr lvl="0"/>
            <a:r>
              <a:rPr lang="en-US" sz="2400" dirty="0"/>
              <a:t>2000 New constitution providing for “participatory democracy”</a:t>
            </a:r>
          </a:p>
          <a:p>
            <a:pPr lvl="0"/>
            <a:r>
              <a:rPr lang="en-US" sz="2400" dirty="0"/>
              <a:t>2002 “strike” and coup attempt.</a:t>
            </a:r>
          </a:p>
          <a:p>
            <a:r>
              <a:rPr lang="en-US" sz="2400" dirty="0"/>
              <a:t>Reorganization of PDVSA and growth of social development programs.</a:t>
            </a:r>
          </a:p>
        </p:txBody>
      </p:sp>
    </p:spTree>
    <p:extLst>
      <p:ext uri="{BB962C8B-B14F-4D97-AF65-F5344CB8AC3E}">
        <p14:creationId xmlns:p14="http://schemas.microsoft.com/office/powerpoint/2010/main" val="34407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5166"/>
            <a:ext cx="9408198" cy="14112297"/>
          </a:xfrm>
        </p:spPr>
      </p:pic>
    </p:spTree>
    <p:extLst>
      <p:ext uri="{BB962C8B-B14F-4D97-AF65-F5344CB8AC3E}">
        <p14:creationId xmlns:p14="http://schemas.microsoft.com/office/powerpoint/2010/main" val="8556618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Mayor’s Office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23464" cy="4351338"/>
          </a:xfrm>
        </p:spPr>
        <p:txBody>
          <a:bodyPr/>
          <a:lstStyle/>
          <a:p>
            <a:r>
              <a:rPr lang="en-US" dirty="0" smtClean="0"/>
              <a:t>A lesson in Venezuelan Civics</a:t>
            </a:r>
          </a:p>
          <a:p>
            <a:r>
              <a:rPr lang="en-US" dirty="0" smtClean="0"/>
              <a:t>Mayor, Edgar Carrasco, Re-elected in Dec. 2013</a:t>
            </a:r>
          </a:p>
          <a:p>
            <a:r>
              <a:rPr lang="en-US" dirty="0" smtClean="0"/>
              <a:t>State of Lara has 9 municipalities.</a:t>
            </a:r>
          </a:p>
          <a:p>
            <a:r>
              <a:rPr lang="en-US" dirty="0" err="1" smtClean="0"/>
              <a:t>Carora</a:t>
            </a:r>
            <a:r>
              <a:rPr lang="en-US" dirty="0" smtClean="0"/>
              <a:t> is seat of Torres municipality, 27,000 sq. miles</a:t>
            </a:r>
          </a:p>
          <a:p>
            <a:r>
              <a:rPr lang="en-US" dirty="0" smtClean="0"/>
              <a:t>Communal councils are very active and supported in the municipality.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8871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675" y="0"/>
            <a:ext cx="9794630" cy="6858000"/>
          </a:xfrm>
        </p:spPr>
      </p:pic>
      <p:sp>
        <p:nvSpPr>
          <p:cNvPr id="5" name="Rectangle 4"/>
          <p:cNvSpPr/>
          <p:nvPr/>
        </p:nvSpPr>
        <p:spPr>
          <a:xfrm>
            <a:off x="415377" y="458404"/>
            <a:ext cx="8334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At the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Carora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Mayor’s Office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66570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786998" y="5203908"/>
            <a:ext cx="8081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Danny Explains our Mission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90335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882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145622" y="261206"/>
            <a:ext cx="6202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In the Mayor’s Office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43104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69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570840" y="4993844"/>
            <a:ext cx="577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Casa de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Diversidad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6050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227" y="-89672"/>
            <a:ext cx="10421508" cy="6947672"/>
          </a:xfrm>
        </p:spPr>
      </p:pic>
      <p:sp>
        <p:nvSpPr>
          <p:cNvPr id="5" name="Rectangle 4"/>
          <p:cNvSpPr/>
          <p:nvPr/>
        </p:nvSpPr>
        <p:spPr>
          <a:xfrm>
            <a:off x="1499222" y="4993844"/>
            <a:ext cx="5915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Traditional Dancers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linkClick r:id="rId3"/>
              </a:rPr>
              <a:t>.</a:t>
            </a:r>
            <a:endParaRPr lang="en-US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5196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12052" cy="6858000"/>
          </a:xfrm>
        </p:spPr>
      </p:pic>
    </p:spTree>
    <p:extLst>
      <p:ext uri="{BB962C8B-B14F-4D97-AF65-F5344CB8AC3E}">
        <p14:creationId xmlns:p14="http://schemas.microsoft.com/office/powerpoint/2010/main" val="25849373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501" y="0"/>
            <a:ext cx="10266899" cy="6858000"/>
          </a:xfrm>
        </p:spPr>
      </p:pic>
    </p:spTree>
    <p:extLst>
      <p:ext uri="{BB962C8B-B14F-4D97-AF65-F5344CB8AC3E}">
        <p14:creationId xmlns:p14="http://schemas.microsoft.com/office/powerpoint/2010/main" val="21613696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842" y="365126"/>
            <a:ext cx="8699157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Press Conference and Radio Venceremos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148" y="1417852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About 40 community activists met with us</a:t>
            </a:r>
          </a:p>
          <a:p>
            <a:r>
              <a:rPr lang="en-US" sz="2400" dirty="0" smtClean="0"/>
              <a:t>Shared their individual stories</a:t>
            </a:r>
          </a:p>
          <a:p>
            <a:r>
              <a:rPr lang="en-US" sz="2400" dirty="0" smtClean="0"/>
              <a:t>They also wanted to hear from us!</a:t>
            </a:r>
          </a:p>
          <a:p>
            <a:r>
              <a:rPr lang="en-US" sz="2400" u="sng" dirty="0" smtClean="0"/>
              <a:t>Community Media </a:t>
            </a:r>
            <a:r>
              <a:rPr lang="en-US" sz="2400" dirty="0" smtClean="0"/>
              <a:t>outlets were over 450 in 2007</a:t>
            </a:r>
          </a:p>
          <a:p>
            <a:r>
              <a:rPr lang="en-US" sz="2400" dirty="0" smtClean="0"/>
              <a:t>Cannot have party officials or military on their boards</a:t>
            </a:r>
            <a:endParaRPr lang="en-US" sz="24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680" y="3593521"/>
            <a:ext cx="4707924" cy="31386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6503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348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42476" y="5364546"/>
            <a:ext cx="5619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Casa de los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Pajaros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31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73"/>
            <a:ext cx="10421510" cy="6947673"/>
          </a:xfrm>
        </p:spPr>
      </p:pic>
    </p:spTree>
    <p:extLst>
      <p:ext uri="{BB962C8B-B14F-4D97-AF65-F5344CB8AC3E}">
        <p14:creationId xmlns:p14="http://schemas.microsoft.com/office/powerpoint/2010/main" val="29584554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779" y="0"/>
            <a:ext cx="10698837" cy="6858000"/>
          </a:xfrm>
        </p:spPr>
      </p:pic>
    </p:spTree>
    <p:extLst>
      <p:ext uri="{BB962C8B-B14F-4D97-AF65-F5344CB8AC3E}">
        <p14:creationId xmlns:p14="http://schemas.microsoft.com/office/powerpoint/2010/main" val="39892698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450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462857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30" y="0"/>
            <a:ext cx="10262506" cy="6858000"/>
          </a:xfrm>
        </p:spPr>
      </p:pic>
      <p:sp>
        <p:nvSpPr>
          <p:cNvPr id="5" name="Rectangle 4"/>
          <p:cNvSpPr/>
          <p:nvPr/>
        </p:nvSpPr>
        <p:spPr>
          <a:xfrm>
            <a:off x="4700075" y="365126"/>
            <a:ext cx="3815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Ruta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de Café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354546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513" y="3843179"/>
            <a:ext cx="3368218" cy="2333784"/>
          </a:xfrm>
          <a:prstGeom prst="rect">
            <a:avLst/>
          </a:prstGeom>
          <a:effectLst>
            <a:outerShdw blurRad="635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err="1"/>
              <a:t>Ruta</a:t>
            </a:r>
            <a:r>
              <a:rPr lang="en-US" sz="4800" b="1" dirty="0"/>
              <a:t> De Café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78490"/>
            <a:ext cx="7886700" cy="4351338"/>
          </a:xfrm>
        </p:spPr>
        <p:txBody>
          <a:bodyPr/>
          <a:lstStyle/>
          <a:p>
            <a:r>
              <a:rPr lang="en-US" dirty="0" smtClean="0"/>
              <a:t>Visit to Madison’s sister city of </a:t>
            </a:r>
            <a:r>
              <a:rPr lang="en-US" dirty="0" err="1" smtClean="0"/>
              <a:t>Senare</a:t>
            </a:r>
            <a:endParaRPr lang="en-US" dirty="0" smtClean="0"/>
          </a:p>
          <a:p>
            <a:r>
              <a:rPr lang="en-US" dirty="0" smtClean="0"/>
              <a:t>Visit to Coffee factory “Café de </a:t>
            </a:r>
            <a:r>
              <a:rPr lang="en-US" dirty="0" err="1" smtClean="0"/>
              <a:t>Guapa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Governed by </a:t>
            </a:r>
            <a:r>
              <a:rPr lang="en-US" dirty="0" err="1" smtClean="0"/>
              <a:t>Comunal</a:t>
            </a:r>
            <a:r>
              <a:rPr lang="en-US" dirty="0" smtClean="0"/>
              <a:t> Council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573" y="3138858"/>
            <a:ext cx="2562146" cy="3645115"/>
          </a:xfrm>
          <a:prstGeom prst="rect">
            <a:avLst/>
          </a:prstGeom>
          <a:effectLst>
            <a:outerShdw blurRad="635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51862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4465" y="0"/>
            <a:ext cx="10658511" cy="6858000"/>
          </a:xfrm>
        </p:spPr>
      </p:pic>
    </p:spTree>
    <p:extLst>
      <p:ext uri="{BB962C8B-B14F-4D97-AF65-F5344CB8AC3E}">
        <p14:creationId xmlns:p14="http://schemas.microsoft.com/office/powerpoint/2010/main" val="25276398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9946" y="-1261316"/>
            <a:ext cx="12974594" cy="11085969"/>
          </a:xfrm>
        </p:spPr>
      </p:pic>
      <p:sp>
        <p:nvSpPr>
          <p:cNvPr id="5" name="Rectangle 4"/>
          <p:cNvSpPr/>
          <p:nvPr/>
        </p:nvSpPr>
        <p:spPr>
          <a:xfrm>
            <a:off x="1210413" y="5320265"/>
            <a:ext cx="67733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Explaining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Comunal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law and</a:t>
            </a:r>
          </a:p>
          <a:p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The economics of Coffee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680672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516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849380" y="5221411"/>
            <a:ext cx="34452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Raw Coffee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040670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42105" y="767359"/>
            <a:ext cx="55778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Shelling the Coffee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940212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45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769873" y="365126"/>
            <a:ext cx="44727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Ready to Roast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37042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272" y="0"/>
            <a:ext cx="10287001" cy="6858000"/>
          </a:xfrm>
        </p:spPr>
      </p:pic>
    </p:spTree>
    <p:extLst>
      <p:ext uri="{BB962C8B-B14F-4D97-AF65-F5344CB8AC3E}">
        <p14:creationId xmlns:p14="http://schemas.microsoft.com/office/powerpoint/2010/main" val="356619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609" y="-129144"/>
            <a:ext cx="10480717" cy="6987144"/>
          </a:xfrm>
        </p:spPr>
      </p:pic>
      <p:sp>
        <p:nvSpPr>
          <p:cNvPr id="6" name="Rectangle 5"/>
          <p:cNvSpPr/>
          <p:nvPr/>
        </p:nvSpPr>
        <p:spPr>
          <a:xfrm>
            <a:off x="2182116" y="5726901"/>
            <a:ext cx="57768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Passing Inspection?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8680838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166259" cy="6858000"/>
          </a:xfrm>
        </p:spPr>
      </p:pic>
      <p:sp>
        <p:nvSpPr>
          <p:cNvPr id="5" name="Rectangle 4"/>
          <p:cNvSpPr/>
          <p:nvPr/>
        </p:nvSpPr>
        <p:spPr>
          <a:xfrm>
            <a:off x="2049673" y="216924"/>
            <a:ext cx="52176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Finished Product!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6332836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73"/>
            <a:ext cx="10699535" cy="7133023"/>
          </a:xfrm>
        </p:spPr>
      </p:pic>
    </p:spTree>
    <p:extLst>
      <p:ext uri="{BB962C8B-B14F-4D97-AF65-F5344CB8AC3E}">
        <p14:creationId xmlns:p14="http://schemas.microsoft.com/office/powerpoint/2010/main" val="20168703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4509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318573661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174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373180404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886" y="-163812"/>
            <a:ext cx="10859821" cy="7021812"/>
          </a:xfrm>
        </p:spPr>
      </p:pic>
      <p:sp>
        <p:nvSpPr>
          <p:cNvPr id="9" name="Rectangle 8"/>
          <p:cNvSpPr/>
          <p:nvPr/>
        </p:nvSpPr>
        <p:spPr>
          <a:xfrm>
            <a:off x="1139478" y="4998989"/>
            <a:ext cx="719331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Investing in the Future…</a:t>
            </a:r>
            <a:b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Community Info Center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275451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2173" y="0"/>
            <a:ext cx="11436179" cy="7624119"/>
          </a:xfrm>
        </p:spPr>
      </p:pic>
      <p:sp>
        <p:nvSpPr>
          <p:cNvPr id="5" name="Rectangle 4"/>
          <p:cNvSpPr/>
          <p:nvPr/>
        </p:nvSpPr>
        <p:spPr>
          <a:xfrm>
            <a:off x="1490135" y="5913388"/>
            <a:ext cx="74322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Home Grown operating system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078864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5655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490137" y="365126"/>
            <a:ext cx="65495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Headed back through town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4386658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243" y="0"/>
            <a:ext cx="10327532" cy="6858000"/>
          </a:xfrm>
        </p:spPr>
      </p:pic>
      <p:sp>
        <p:nvSpPr>
          <p:cNvPr id="5" name="Rectangle 4"/>
          <p:cNvSpPr/>
          <p:nvPr/>
        </p:nvSpPr>
        <p:spPr>
          <a:xfrm>
            <a:off x="1402336" y="365126"/>
            <a:ext cx="70743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Leaving Coffee Country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716144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601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399223" y="501050"/>
            <a:ext cx="8345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Quick stop at </a:t>
            </a:r>
            <a:r>
              <a:rPr lang="en-US" sz="4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Govt</a:t>
            </a: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Agricultural Project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324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562" y="0"/>
            <a:ext cx="10287000" cy="6858000"/>
          </a:xfrm>
        </p:spPr>
      </p:pic>
      <p:sp>
        <p:nvSpPr>
          <p:cNvPr id="6" name="Rectangle 5"/>
          <p:cNvSpPr/>
          <p:nvPr/>
        </p:nvSpPr>
        <p:spPr>
          <a:xfrm>
            <a:off x="3955418" y="5562254"/>
            <a:ext cx="5063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Coro Sand Dunes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912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099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628650" y="5542686"/>
            <a:ext cx="8109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Built with Brazilian and Cuban assistance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35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810515" y="5344979"/>
            <a:ext cx="41293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On to Caracas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277509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942" y="-191294"/>
            <a:ext cx="10573942" cy="7049294"/>
          </a:xfrm>
        </p:spPr>
      </p:pic>
      <p:sp>
        <p:nvSpPr>
          <p:cNvPr id="5" name="Rectangle 4"/>
          <p:cNvSpPr/>
          <p:nvPr/>
        </p:nvSpPr>
        <p:spPr>
          <a:xfrm>
            <a:off x="328603" y="35218"/>
            <a:ext cx="38774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Monument to </a:t>
            </a:r>
          </a:p>
          <a:p>
            <a:r>
              <a:rPr lang="en-US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Simon Bolivar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34316111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5147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0089638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15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2372151" y="5715682"/>
            <a:ext cx="5471050" cy="9971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Monument to the heroes </a:t>
            </a:r>
            <a:b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of the (1810) Revolution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1051779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1"/>
          </a:xfrm>
          <a:noFill/>
        </p:spPr>
      </p:pic>
    </p:spTree>
    <p:extLst>
      <p:ext uri="{BB962C8B-B14F-4D97-AF65-F5344CB8AC3E}">
        <p14:creationId xmlns:p14="http://schemas.microsoft.com/office/powerpoint/2010/main" val="269847169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69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8352969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099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1723166" y="5653897"/>
            <a:ext cx="7138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Entering the Simon Bolivar Tomb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2119715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840" y="0"/>
            <a:ext cx="10262795" cy="6858000"/>
          </a:xfrm>
        </p:spPr>
      </p:pic>
    </p:spTree>
    <p:extLst>
      <p:ext uri="{BB962C8B-B14F-4D97-AF65-F5344CB8AC3E}">
        <p14:creationId xmlns:p14="http://schemas.microsoft.com/office/powerpoint/2010/main" val="307570726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00800" y="5004486"/>
            <a:ext cx="2743200" cy="1853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19" y="2103650"/>
            <a:ext cx="3076376" cy="46145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006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Visit to the </a:t>
            </a:r>
            <a:br>
              <a:rPr lang="en-US" dirty="0" smtClean="0"/>
            </a:br>
            <a:r>
              <a:rPr lang="en-US" dirty="0" smtClean="0"/>
              <a:t>Tribunal </a:t>
            </a:r>
            <a:r>
              <a:rPr lang="en-US" dirty="0" err="1" smtClean="0"/>
              <a:t>Supremo</a:t>
            </a:r>
            <a:r>
              <a:rPr lang="en-US" dirty="0" smtClean="0"/>
              <a:t> de </a:t>
            </a:r>
            <a:r>
              <a:rPr lang="en-US" dirty="0" err="1" smtClean="0"/>
              <a:t>Justicia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(TSJ – Supreme Court)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9051" y="2329869"/>
            <a:ext cx="6389988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Six chambers for different </a:t>
            </a:r>
            <a:br>
              <a:rPr lang="en-US" dirty="0" smtClean="0"/>
            </a:br>
            <a:r>
              <a:rPr lang="en-US" dirty="0" smtClean="0"/>
              <a:t>bodies of law</a:t>
            </a:r>
          </a:p>
          <a:p>
            <a:r>
              <a:rPr lang="en-US" dirty="0" smtClean="0"/>
              <a:t>5 Judges in each, </a:t>
            </a:r>
            <a:br>
              <a:rPr lang="en-US" dirty="0" smtClean="0"/>
            </a:br>
            <a:r>
              <a:rPr lang="en-US" dirty="0" smtClean="0"/>
              <a:t>7 in Constitutional Chamber</a:t>
            </a:r>
          </a:p>
          <a:p>
            <a:r>
              <a:rPr lang="en-US" dirty="0" smtClean="0"/>
              <a:t>32 judges total</a:t>
            </a:r>
          </a:p>
          <a:p>
            <a:r>
              <a:rPr lang="en-US" dirty="0" smtClean="0"/>
              <a:t>Chambers include Electoral </a:t>
            </a:r>
            <a:br>
              <a:rPr lang="en-US" dirty="0" smtClean="0"/>
            </a:br>
            <a:r>
              <a:rPr lang="en-US" dirty="0" smtClean="0"/>
              <a:t>and Administrative Law</a:t>
            </a:r>
          </a:p>
          <a:p>
            <a:r>
              <a:rPr lang="en-US" dirty="0" smtClean="0"/>
              <a:t>Appeals courts for Criminal, </a:t>
            </a:r>
            <a:br>
              <a:rPr lang="en-US" dirty="0" smtClean="0"/>
            </a:br>
            <a:r>
              <a:rPr lang="en-US" dirty="0" smtClean="0"/>
              <a:t>Social and Civil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96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2088" y="0"/>
            <a:ext cx="10287000" cy="6858000"/>
          </a:xfrm>
        </p:spPr>
      </p:pic>
      <p:sp>
        <p:nvSpPr>
          <p:cNvPr id="5" name="Rectangle 4"/>
          <p:cNvSpPr/>
          <p:nvPr/>
        </p:nvSpPr>
        <p:spPr>
          <a:xfrm>
            <a:off x="915828" y="5488113"/>
            <a:ext cx="6991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</a:rPr>
              <a:t>Long Bus Ride to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schemeClr val="accent1">
                      <a:lumMod val="20000"/>
                      <a:lumOff val="80000"/>
                      <a:alpha val="40000"/>
                    </a:schemeClr>
                  </a:outerShdw>
                </a:effectLst>
              </a:rPr>
              <a:t>Carora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schemeClr val="accent1">
                    <a:lumMod val="20000"/>
                    <a:lumOff val="8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425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7503" y="0"/>
            <a:ext cx="10287000" cy="6858000"/>
          </a:xfrm>
        </p:spPr>
      </p:pic>
      <p:sp>
        <p:nvSpPr>
          <p:cNvPr id="6" name="Rectangle 5"/>
          <p:cNvSpPr/>
          <p:nvPr/>
        </p:nvSpPr>
        <p:spPr>
          <a:xfrm>
            <a:off x="4165997" y="320021"/>
            <a:ext cx="4785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Famous Stained Glass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9312839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850" y="0"/>
            <a:ext cx="10030025" cy="6858000"/>
          </a:xfrm>
        </p:spPr>
      </p:pic>
    </p:spTree>
    <p:extLst>
      <p:ext uri="{BB962C8B-B14F-4D97-AF65-F5344CB8AC3E}">
        <p14:creationId xmlns:p14="http://schemas.microsoft.com/office/powerpoint/2010/main" val="32455003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32" y="0"/>
            <a:ext cx="10287000" cy="6858000"/>
          </a:xfrm>
        </p:spPr>
      </p:pic>
    </p:spTree>
    <p:extLst>
      <p:ext uri="{BB962C8B-B14F-4D97-AF65-F5344CB8AC3E}">
        <p14:creationId xmlns:p14="http://schemas.microsoft.com/office/powerpoint/2010/main" val="170773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 copy of this presentation: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venezuela.thomerwald.net</a:t>
            </a:r>
          </a:p>
          <a:p>
            <a:r>
              <a:rPr lang="en-US" dirty="0"/>
              <a:t>o</a:t>
            </a:r>
            <a:r>
              <a:rPr lang="en-US" dirty="0" smtClean="0"/>
              <a:t>r give us your email address</a:t>
            </a:r>
          </a:p>
          <a:p>
            <a:r>
              <a:rPr lang="en-US" dirty="0" smtClean="0"/>
              <a:t>For class presentations: just ask.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273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1917</TotalTime>
  <Words>601</Words>
  <Application>Microsoft Office PowerPoint</Application>
  <PresentationFormat>On-screen Show (4:3)</PresentationFormat>
  <Paragraphs>129</Paragraphs>
  <Slides>93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7" baseType="lpstr">
      <vt:lpstr>Arial</vt:lpstr>
      <vt:lpstr>Calibri</vt:lpstr>
      <vt:lpstr>Calibri Light</vt:lpstr>
      <vt:lpstr>Office Theme</vt:lpstr>
      <vt:lpstr>PowerPoint Presentation</vt:lpstr>
      <vt:lpstr>Who are We?</vt:lpstr>
      <vt:lpstr>Who are You?</vt:lpstr>
      <vt:lpstr>Background on Latin America</vt:lpstr>
      <vt:lpstr>Background on Venezuela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Official Sister Cities!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Support for Small Business  and Artisanry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 Sistema</vt:lpstr>
      <vt:lpstr>PowerPoint Presentation</vt:lpstr>
      <vt:lpstr>Agua De Obispo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Mayor’s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Press Conference and Radio Venceremos</vt:lpstr>
      <vt:lpstr>PowerPoint Presentation</vt:lpstr>
      <vt:lpstr>PowerPoint Presentation</vt:lpstr>
      <vt:lpstr>PowerPoint Presentation</vt:lpstr>
      <vt:lpstr>PowerPoint Presentation</vt:lpstr>
      <vt:lpstr>Ruta De Café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Visit to the  Tribunal Supremo de Justicia (TSJ – Supreme Court)</vt:lpstr>
      <vt:lpstr>PowerPoint Presentation</vt:lpstr>
      <vt:lpstr>PowerPoint Presentation</vt:lpstr>
      <vt:lpstr>PowerPoint Presentation</vt:lpstr>
      <vt:lpstr>For a copy of this presentation: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 T</dc:creator>
  <cp:lastModifiedBy>D T</cp:lastModifiedBy>
  <cp:revision>48</cp:revision>
  <dcterms:created xsi:type="dcterms:W3CDTF">2014-03-16T19:41:02Z</dcterms:created>
  <dcterms:modified xsi:type="dcterms:W3CDTF">2014-03-18T03:51:57Z</dcterms:modified>
</cp:coreProperties>
</file>